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50" r:id="rId1"/>
  </p:sldMasterIdLst>
  <p:notesMasterIdLst>
    <p:notesMasterId r:id="rId36"/>
  </p:notesMasterIdLst>
  <p:handoutMasterIdLst>
    <p:handoutMasterId r:id="rId37"/>
  </p:handoutMasterIdLst>
  <p:sldIdLst>
    <p:sldId id="257" r:id="rId2"/>
    <p:sldId id="258" r:id="rId3"/>
    <p:sldId id="287" r:id="rId4"/>
    <p:sldId id="259" r:id="rId5"/>
    <p:sldId id="288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89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91" r:id="rId27"/>
    <p:sldId id="290" r:id="rId28"/>
    <p:sldId id="292" r:id="rId29"/>
    <p:sldId id="279" r:id="rId30"/>
    <p:sldId id="280" r:id="rId31"/>
    <p:sldId id="281" r:id="rId32"/>
    <p:sldId id="282" r:id="rId33"/>
    <p:sldId id="283" r:id="rId34"/>
    <p:sldId id="284" r:id="rId35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FFFFCC"/>
    <a:srgbClr val="0C0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2787"/>
    <p:restoredTop sz="90929"/>
  </p:normalViewPr>
  <p:slideViewPr>
    <p:cSldViewPr>
      <p:cViewPr>
        <p:scale>
          <a:sx n="50" d="100"/>
          <a:sy n="50" d="100"/>
        </p:scale>
        <p:origin x="-114" y="-144"/>
      </p:cViewPr>
      <p:guideLst>
        <p:guide orient="horz" pos="216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2895600" y="123825"/>
            <a:ext cx="1163638" cy="24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>
            <a:spAutoFit/>
          </a:bodyPr>
          <a:lstStyle/>
          <a:p>
            <a:pPr algn="ctr"/>
            <a:r>
              <a:rPr lang="en-US" altLang="en-US" sz="1000" i="1"/>
              <a:t>POM, Chapter 17</a:t>
            </a:r>
            <a:endParaRPr lang="en-US" altLang="en-US" sz="1400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3200400" y="8686800"/>
            <a:ext cx="519113" cy="24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spAutoFit/>
          </a:bodyPr>
          <a:lstStyle/>
          <a:p>
            <a:pPr algn="r"/>
            <a:r>
              <a:rPr lang="en-US" altLang="en-US" sz="1000"/>
              <a:t>17-</a:t>
            </a:r>
            <a:fld id="{A80CDBDE-7635-4836-AE5C-5C5AB17704DE}" type="slidenum">
              <a:rPr lang="en-US" altLang="en-US" sz="1000"/>
              <a:pPr algn="r"/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17038907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notes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051" name="Rectangle 3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9850" y="92075"/>
            <a:ext cx="16875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spAutoFit/>
          </a:bodyPr>
          <a:lstStyle/>
          <a:p>
            <a:r>
              <a:rPr lang="en-US" altLang="en-US" sz="1400"/>
              <a:t>Gaither Chapter 17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391275" y="8750300"/>
            <a:ext cx="396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spAutoFit/>
          </a:bodyPr>
          <a:lstStyle/>
          <a:p>
            <a:pPr algn="r"/>
            <a:fld id="{20479A31-BBBF-443E-B158-FFEDFA06BD9A}" type="slidenum">
              <a:rPr lang="en-US" altLang="en-US" sz="1400"/>
              <a:pPr algn="r"/>
              <a:t>‹#›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2334803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17957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2181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62637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596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81747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93599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3025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612590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67479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156778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41915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234169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930514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587115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638088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876582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099196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06887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026290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529011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026636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78057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060089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327040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904598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152185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526883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07738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35336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95682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50439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9199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87888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53155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1127702"/>
      </p:ext>
    </p:extLst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3896645"/>
      </p:ext>
    </p:extLst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76200"/>
            <a:ext cx="2133600" cy="6248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76200"/>
            <a:ext cx="6248400" cy="6248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723607"/>
      </p:ext>
    </p:extLst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3443920"/>
      </p:ext>
    </p:extLst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0501217"/>
      </p:ext>
    </p:extLst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95400"/>
            <a:ext cx="4038600" cy="502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95400"/>
            <a:ext cx="4038600" cy="502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5200421"/>
      </p:ext>
    </p:extLst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831049"/>
      </p:ext>
    </p:extLst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404954"/>
      </p:ext>
    </p:extLst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2524902"/>
      </p:ext>
    </p:extLst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9588163"/>
      </p:ext>
    </p:extLst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82758286"/>
      </p:ext>
    </p:extLst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29804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76200"/>
            <a:ext cx="8534400" cy="952500"/>
          </a:xfrm>
          <a:prstGeom prst="rect">
            <a:avLst/>
          </a:prstGeom>
          <a:noFill/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7891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95400"/>
            <a:ext cx="82296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</p:txBody>
      </p:sp>
      <p:sp>
        <p:nvSpPr>
          <p:cNvPr id="37892" name="Rectangle 1028"/>
          <p:cNvSpPr>
            <a:spLocks noChangeArrowheads="1"/>
          </p:cNvSpPr>
          <p:nvPr/>
        </p:nvSpPr>
        <p:spPr bwMode="auto">
          <a:xfrm>
            <a:off x="0" y="1066800"/>
            <a:ext cx="9131300" cy="38100"/>
          </a:xfrm>
          <a:prstGeom prst="rect">
            <a:avLst/>
          </a:prstGeom>
          <a:gradFill rotWithShape="0">
            <a:gsLst>
              <a:gs pos="0">
                <a:srgbClr val="000020"/>
              </a:gs>
              <a:gs pos="50000">
                <a:srgbClr val="000020">
                  <a:gamma/>
                  <a:tint val="10196"/>
                  <a:invGamma/>
                </a:srgbClr>
              </a:gs>
              <a:gs pos="100000">
                <a:srgbClr val="000020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7893" name="Line 1029"/>
          <p:cNvSpPr>
            <a:spLocks noChangeShapeType="1"/>
          </p:cNvSpPr>
          <p:nvPr/>
        </p:nvSpPr>
        <p:spPr bwMode="auto">
          <a:xfrm>
            <a:off x="457200" y="1066800"/>
            <a:ext cx="8229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7894" name="Text Box 1030"/>
          <p:cNvSpPr txBox="1">
            <a:spLocks noChangeArrowheads="1"/>
          </p:cNvSpPr>
          <p:nvPr/>
        </p:nvSpPr>
        <p:spPr bwMode="auto">
          <a:xfrm>
            <a:off x="8534400" y="6172200"/>
            <a:ext cx="304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fld id="{2FA05ED2-D87B-4D43-A3A2-FF65109A81A0}" type="slidenum">
              <a:rPr lang="en-US" altLang="en-US" sz="2000">
                <a:latin typeface="Times New Roman" panose="02020603050405020304" pitchFamily="18" charset="0"/>
              </a:rPr>
              <a:pPr>
                <a:spcBef>
                  <a:spcPct val="50000"/>
                </a:spcBef>
              </a:pPr>
              <a:t>‹#›</a:t>
            </a:fld>
            <a:endParaRPr lang="en-US" altLang="en-US" sz="2000">
              <a:latin typeface="Times New Roman" panose="02020603050405020304" pitchFamily="18" charset="0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>
    <p:zoom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rgbClr val="00FAF4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FAF4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FAF4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FAF4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FAF4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FAF4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FAF4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FAF4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FAF4"/>
          </a:solidFill>
          <a:effectLst>
            <a:outerShdw blurRad="38100" dist="38100" dir="2700000" algn="tl">
              <a:srgbClr val="000000"/>
            </a:outerShdw>
          </a:effectLst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Monotype Sorts" pitchFamily="2" charset="2"/>
        <a:buChar char="l"/>
        <a:defRPr sz="2800" kern="1200">
          <a:solidFill>
            <a:srgbClr val="F7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40000"/>
        <a:buFont typeface="Monotype Sorts" pitchFamily="2" charset="2"/>
        <a:buChar char="l"/>
        <a:defRPr sz="2800" kern="1200">
          <a:solidFill>
            <a:srgbClr val="F7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30000"/>
        <a:buFont typeface="Monotype Sorts" pitchFamily="2" charset="2"/>
        <a:buChar char="l"/>
        <a:defRPr sz="2800" kern="1200">
          <a:solidFill>
            <a:srgbClr val="F7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ä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ä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Chapter 17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Monotype Sorts" pitchFamily="2" charset="2"/>
              <a:buNone/>
            </a:pPr>
            <a:r>
              <a:rPr lang="en-US" altLang="en-US" sz="3200" b="1"/>
              <a:t>Quality Management</a:t>
            </a:r>
            <a:endParaRPr lang="en-US" altLang="en-US" sz="3200"/>
          </a:p>
        </p:txBody>
      </p:sp>
      <p:graphicFrame>
        <p:nvGraphicFramePr>
          <p:cNvPr id="5126" name="Object 6"/>
          <p:cNvGraphicFramePr>
            <a:graphicFrameLocks noChangeAspect="1"/>
          </p:cNvGraphicFramePr>
          <p:nvPr/>
        </p:nvGraphicFramePr>
        <p:xfrm>
          <a:off x="3236913" y="2316163"/>
          <a:ext cx="3087687" cy="3627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992" name="Clip" r:id="rId4" imgW="3192120" imgH="3749400" progId="MS_ClipArt_Gallery.2">
                  <p:embed/>
                </p:oleObj>
              </mc:Choice>
              <mc:Fallback>
                <p:oleObj name="Clip" r:id="rId4" imgW="3192120" imgH="3749400" progId="MS_ClipArt_Gallery.2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6913" y="2316163"/>
                        <a:ext cx="3087687" cy="3627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7" name="Text Box 7"/>
          <p:cNvSpPr txBox="1">
            <a:spLocks noChangeArrowheads="1"/>
          </p:cNvSpPr>
          <p:nvPr/>
        </p:nvSpPr>
        <p:spPr bwMode="auto">
          <a:xfrm rot="-353300">
            <a:off x="3946525" y="2946400"/>
            <a:ext cx="172085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 b="1">
                <a:solidFill>
                  <a:srgbClr val="0C0100"/>
                </a:solidFill>
                <a:latin typeface="Times New Roman" panose="02020603050405020304" pitchFamily="18" charset="0"/>
              </a:rPr>
              <a:t>World-</a:t>
            </a:r>
          </a:p>
          <a:p>
            <a:r>
              <a:rPr lang="en-US" altLang="en-US" sz="3600" b="1">
                <a:solidFill>
                  <a:srgbClr val="0C0100"/>
                </a:solidFill>
                <a:latin typeface="Times New Roman" panose="02020603050405020304" pitchFamily="18" charset="0"/>
              </a:rPr>
              <a:t>  Class</a:t>
            </a:r>
          </a:p>
          <a:p>
            <a:r>
              <a:rPr lang="en-US" altLang="en-US" sz="3600" b="1">
                <a:solidFill>
                  <a:srgbClr val="0C0100"/>
                </a:solidFill>
                <a:latin typeface="Times New Roman" panose="02020603050405020304" pitchFamily="18" charset="0"/>
              </a:rPr>
              <a:t> Service</a:t>
            </a:r>
            <a:endParaRPr lang="en-US" altLang="en-US" sz="3600">
              <a:solidFill>
                <a:srgbClr val="0C01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Quality Gurus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b="1"/>
              <a:t>W. Edwards Deming</a:t>
            </a:r>
            <a:endParaRPr lang="en-US" altLang="en-US"/>
          </a:p>
          <a:p>
            <a:pPr lvl="1"/>
            <a:r>
              <a:rPr lang="en-US" altLang="en-US"/>
              <a:t>Assisted Japan in improving productivity and quality</a:t>
            </a:r>
          </a:p>
          <a:p>
            <a:r>
              <a:rPr lang="en-US" altLang="en-US" b="1"/>
              <a:t>Philip B. Crosby</a:t>
            </a:r>
            <a:endParaRPr lang="en-US" altLang="en-US"/>
          </a:p>
          <a:p>
            <a:pPr lvl="1"/>
            <a:r>
              <a:rPr lang="en-US" altLang="en-US"/>
              <a:t>In </a:t>
            </a:r>
            <a:r>
              <a:rPr lang="en-US" altLang="en-US" i="1"/>
              <a:t>Quality Is Free</a:t>
            </a:r>
            <a:r>
              <a:rPr lang="en-US" altLang="en-US"/>
              <a:t> contends that a company should have the goal of zero defects</a:t>
            </a:r>
          </a:p>
          <a:p>
            <a:r>
              <a:rPr lang="en-US" altLang="en-US" b="1"/>
              <a:t>Armand V. Feigenbaum</a:t>
            </a:r>
            <a:endParaRPr lang="en-US" altLang="en-US"/>
          </a:p>
          <a:p>
            <a:pPr lvl="1"/>
            <a:r>
              <a:rPr lang="en-US" altLang="en-US"/>
              <a:t>Developed the concept of total quality control</a:t>
            </a:r>
          </a:p>
        </p:txBody>
      </p:sp>
    </p:spTree>
  </p:cSld>
  <p:clrMapOvr>
    <a:masterClrMapping/>
  </p:clrMapOvr>
  <p:transition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/>
              <a:t>Gurus </a:t>
            </a:r>
            <a:r>
              <a:rPr lang="en-US" altLang="en-US" sz="2000"/>
              <a:t>(continued)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en-US" b="1"/>
              <a:t>Kaoru Ishikawa</a:t>
            </a:r>
            <a:endParaRPr lang="en-US" altLang="en-US"/>
          </a:p>
          <a:p>
            <a:pPr lvl="1"/>
            <a:r>
              <a:rPr lang="en-US" altLang="en-US"/>
              <a:t>Developed the concept of </a:t>
            </a:r>
            <a:r>
              <a:rPr lang="en-US" altLang="en-US" u="sng"/>
              <a:t>quality circles</a:t>
            </a:r>
            <a:r>
              <a:rPr lang="en-US" altLang="en-US" b="1"/>
              <a:t> </a:t>
            </a:r>
            <a:r>
              <a:rPr lang="en-US" altLang="en-US"/>
              <a:t>and use of </a:t>
            </a:r>
            <a:r>
              <a:rPr lang="en-US" altLang="en-US" u="sng"/>
              <a:t>fishbone diagrams</a:t>
            </a:r>
            <a:endParaRPr lang="en-US" altLang="en-US"/>
          </a:p>
          <a:p>
            <a:r>
              <a:rPr lang="en-US" altLang="en-US" b="1"/>
              <a:t>Joseph M. Juran</a:t>
            </a:r>
            <a:endParaRPr lang="en-US" altLang="en-US"/>
          </a:p>
          <a:p>
            <a:pPr lvl="1"/>
            <a:r>
              <a:rPr lang="en-US" altLang="en-US"/>
              <a:t>Wrote </a:t>
            </a:r>
            <a:r>
              <a:rPr lang="en-US" altLang="en-US" i="1"/>
              <a:t>Quality Control Handbook</a:t>
            </a:r>
          </a:p>
          <a:p>
            <a:r>
              <a:rPr lang="en-US" altLang="en-US" b="1"/>
              <a:t>Genichi Taguchi</a:t>
            </a:r>
            <a:endParaRPr lang="en-US" altLang="en-US"/>
          </a:p>
          <a:p>
            <a:pPr lvl="1"/>
            <a:r>
              <a:rPr lang="en-US" altLang="en-US"/>
              <a:t>Associated with robust product design </a:t>
            </a:r>
          </a:p>
        </p:txBody>
      </p:sp>
    </p:spTree>
  </p:cSld>
  <p:clrMapOvr>
    <a:masterClrMapping/>
  </p:clrMapOvr>
  <p:transition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/>
              <a:t>Quality Drives the Productivity Machine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/>
          </a:p>
          <a:p>
            <a:r>
              <a:rPr lang="en-US" altLang="en-US"/>
              <a:t>If production does it right the first time and produces products and services that are defect-free, waste is eliminated and costs are reduced.</a:t>
            </a:r>
          </a:p>
          <a:p>
            <a:pPr>
              <a:buFont typeface="Monotype Sorts" pitchFamily="2" charset="2"/>
              <a:buNone/>
            </a:pPr>
            <a:endParaRPr lang="en-US" altLang="en-US"/>
          </a:p>
          <a:p>
            <a:r>
              <a:rPr lang="en-US" altLang="en-US"/>
              <a:t>Quality management programs today are viewed by many companies as productivity improvement programs.</a:t>
            </a:r>
          </a:p>
        </p:txBody>
      </p:sp>
    </p:spTree>
  </p:cSld>
  <p:clrMapOvr>
    <a:masterClrMapping/>
  </p:clrMapOvr>
  <p:transition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/>
              <a:t>Other Aspects of the Quality Picture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/>
          </a:p>
          <a:p>
            <a:endParaRPr lang="en-US" altLang="en-US"/>
          </a:p>
          <a:p>
            <a:r>
              <a:rPr lang="en-US" altLang="en-US"/>
              <a:t>Just-In-Time (JIT) manufacturing</a:t>
            </a:r>
          </a:p>
          <a:p>
            <a:r>
              <a:rPr lang="en-US" altLang="en-US"/>
              <a:t>Product standardization</a:t>
            </a:r>
          </a:p>
          <a:p>
            <a:r>
              <a:rPr lang="en-US" altLang="en-US"/>
              <a:t>Automated equipment</a:t>
            </a:r>
          </a:p>
          <a:p>
            <a:r>
              <a:rPr lang="en-US" altLang="en-US"/>
              <a:t>Preventive maintenance</a:t>
            </a:r>
          </a:p>
        </p:txBody>
      </p:sp>
    </p:spTree>
  </p:cSld>
  <p:clrMapOvr>
    <a:masterClrMapping/>
  </p:clrMapOvr>
  <p:transition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JIT Manufacturing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i="1"/>
              <a:t>“A system of enforced problem solving”</a:t>
            </a:r>
            <a:endParaRPr lang="en-US" altLang="en-US"/>
          </a:p>
          <a:p>
            <a:r>
              <a:rPr lang="en-US" altLang="en-US"/>
              <a:t>Lot sizes are cut</a:t>
            </a:r>
          </a:p>
          <a:p>
            <a:r>
              <a:rPr lang="en-US" altLang="en-US"/>
              <a:t>In-process inventories are drastically reduced</a:t>
            </a:r>
          </a:p>
          <a:p>
            <a:r>
              <a:rPr lang="en-US" altLang="en-US"/>
              <a:t>Any interruption causes production to stop</a:t>
            </a:r>
          </a:p>
          <a:p>
            <a:r>
              <a:rPr lang="en-US" altLang="en-US"/>
              <a:t>Quality problems are immediately addressed</a:t>
            </a:r>
          </a:p>
          <a:p>
            <a:r>
              <a:rPr lang="en-US" altLang="en-US"/>
              <a:t>The necessary teamwork contributes to increased pride in quality</a:t>
            </a:r>
          </a:p>
          <a:p>
            <a:endParaRPr lang="en-US" altLang="en-US"/>
          </a:p>
        </p:txBody>
      </p:sp>
    </p:spTree>
  </p:cSld>
  <p:clrMapOvr>
    <a:masterClrMapping/>
  </p:clrMapOvr>
  <p:transition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/>
              <a:t>Emerging Quality Standards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/>
          </a:p>
          <a:p>
            <a:endParaRPr lang="en-US" altLang="en-US"/>
          </a:p>
          <a:p>
            <a:r>
              <a:rPr lang="en-US" altLang="en-US"/>
              <a:t>Malcolm Baldrige National Quality Award</a:t>
            </a:r>
          </a:p>
          <a:p>
            <a:r>
              <a:rPr lang="en-US" altLang="en-US"/>
              <a:t>Deming Prize</a:t>
            </a:r>
          </a:p>
          <a:p>
            <a:r>
              <a:rPr lang="en-US" altLang="en-US"/>
              <a:t>ISO 9000 Standards</a:t>
            </a:r>
          </a:p>
        </p:txBody>
      </p:sp>
    </p:spTree>
  </p:cSld>
  <p:clrMapOvr>
    <a:masterClrMapping/>
  </p:clrMapOvr>
  <p:transition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Malcolm Baldrige National Quality Award 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Awards given annually to U.S. firms</a:t>
            </a:r>
          </a:p>
          <a:p>
            <a:r>
              <a:rPr lang="en-US" altLang="en-US"/>
              <a:t>Criteria include</a:t>
            </a:r>
          </a:p>
          <a:p>
            <a:pPr lvl="1"/>
            <a:r>
              <a:rPr lang="en-US" altLang="en-US"/>
              <a:t>Leadership</a:t>
            </a:r>
          </a:p>
          <a:p>
            <a:pPr lvl="1"/>
            <a:r>
              <a:rPr lang="en-US" altLang="en-US"/>
              <a:t>Strategic planning</a:t>
            </a:r>
          </a:p>
          <a:p>
            <a:pPr lvl="1"/>
            <a:r>
              <a:rPr lang="en-US" altLang="en-US"/>
              <a:t>Customer and market focus</a:t>
            </a:r>
          </a:p>
          <a:p>
            <a:pPr lvl="1"/>
            <a:r>
              <a:rPr lang="en-US" altLang="en-US"/>
              <a:t>Information and analysis</a:t>
            </a:r>
          </a:p>
          <a:p>
            <a:pPr lvl="1"/>
            <a:r>
              <a:rPr lang="en-US" altLang="en-US"/>
              <a:t>Human resource focus</a:t>
            </a:r>
          </a:p>
          <a:p>
            <a:pPr lvl="1"/>
            <a:r>
              <a:rPr lang="en-US" altLang="en-US"/>
              <a:t>Process management</a:t>
            </a:r>
          </a:p>
          <a:p>
            <a:pPr lvl="1"/>
            <a:r>
              <a:rPr lang="en-US" altLang="en-US"/>
              <a:t>Business results</a:t>
            </a:r>
          </a:p>
        </p:txBody>
      </p:sp>
    </p:spTree>
  </p:cSld>
  <p:clrMapOvr>
    <a:masterClrMapping/>
  </p:clrMapOvr>
  <p:transition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Deming Prize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Given by the Union of Japanese Scientists and Engineers</a:t>
            </a:r>
          </a:p>
          <a:p>
            <a:r>
              <a:rPr lang="en-US" altLang="en-US"/>
              <a:t>Recognizes companies that have demonstrated successful quality improvement programs</a:t>
            </a:r>
          </a:p>
          <a:p>
            <a:r>
              <a:rPr lang="en-US" altLang="en-US"/>
              <a:t>All (not just Japanese) firms are eligible</a:t>
            </a:r>
          </a:p>
          <a:p>
            <a:r>
              <a:rPr lang="en-US" altLang="en-US"/>
              <a:t>Four top-management activities recognized</a:t>
            </a:r>
          </a:p>
          <a:p>
            <a:pPr lvl="1"/>
            <a:r>
              <a:rPr lang="en-US" altLang="en-US"/>
              <a:t>Senior management activities</a:t>
            </a:r>
          </a:p>
          <a:p>
            <a:pPr lvl="1"/>
            <a:r>
              <a:rPr lang="en-US" altLang="en-US"/>
              <a:t>Customer satisfaction activity</a:t>
            </a:r>
          </a:p>
          <a:p>
            <a:pPr lvl="1"/>
            <a:r>
              <a:rPr lang="en-US" altLang="en-US"/>
              <a:t>Employee involvement activities</a:t>
            </a:r>
          </a:p>
          <a:p>
            <a:pPr lvl="1"/>
            <a:r>
              <a:rPr lang="en-US" altLang="en-US"/>
              <a:t>Training activity</a:t>
            </a:r>
          </a:p>
        </p:txBody>
      </p:sp>
    </p:spTree>
  </p:cSld>
  <p:clrMapOvr>
    <a:masterClrMapping/>
  </p:clrMapOvr>
  <p:transition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/>
              <a:t>ISO 9000 Standards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/>
          </a:p>
          <a:p>
            <a:r>
              <a:rPr lang="en-US" altLang="en-US"/>
              <a:t>Guidelines for quality covering the manufacturing and presale inspection of products and services</a:t>
            </a:r>
          </a:p>
          <a:p>
            <a:r>
              <a:rPr lang="en-US" altLang="en-US"/>
              <a:t>Specify what is required, but not how to do it</a:t>
            </a:r>
          </a:p>
          <a:p>
            <a:r>
              <a:rPr lang="en-US" altLang="en-US"/>
              <a:t>Certification is administered by a third party, and must be renewed every three years </a:t>
            </a:r>
          </a:p>
        </p:txBody>
      </p:sp>
    </p:spTree>
  </p:cSld>
  <p:clrMapOvr>
    <a:masterClrMapping/>
  </p:clrMapOvr>
  <p:transition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/>
              <a:t>Elements of TQM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Top management commitment and involvement</a:t>
            </a:r>
          </a:p>
          <a:p>
            <a:r>
              <a:rPr lang="en-US" altLang="en-US"/>
              <a:t>Customer involvement</a:t>
            </a:r>
          </a:p>
          <a:p>
            <a:r>
              <a:rPr lang="en-US" altLang="en-US"/>
              <a:t>Design products for quality</a:t>
            </a:r>
          </a:p>
          <a:p>
            <a:r>
              <a:rPr lang="en-US" altLang="en-US"/>
              <a:t>Design production processes for quality</a:t>
            </a:r>
          </a:p>
          <a:p>
            <a:r>
              <a:rPr lang="en-US" altLang="en-US"/>
              <a:t>Control production processes for quality</a:t>
            </a:r>
          </a:p>
          <a:p>
            <a:r>
              <a:rPr lang="en-US" altLang="en-US">
                <a:solidFill>
                  <a:schemeClr val="accent2"/>
                </a:solidFill>
              </a:rPr>
              <a:t>. . . more</a:t>
            </a:r>
            <a:endParaRPr lang="en-US" altLang="en-US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Overview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Nature of Quality</a:t>
            </a:r>
          </a:p>
          <a:p>
            <a:r>
              <a:rPr lang="en-US" altLang="en-US"/>
              <a:t>Traditional Quality Management</a:t>
            </a:r>
          </a:p>
          <a:p>
            <a:r>
              <a:rPr lang="en-US" altLang="en-US"/>
              <a:t>Modern Quality Management</a:t>
            </a:r>
          </a:p>
          <a:p>
            <a:r>
              <a:rPr lang="en-US" altLang="en-US"/>
              <a:t>Emerging Quality Standards</a:t>
            </a:r>
          </a:p>
          <a:p>
            <a:r>
              <a:rPr lang="en-US" altLang="en-US"/>
              <a:t>Total Quality Management (TQM) Programs</a:t>
            </a:r>
          </a:p>
          <a:p>
            <a:r>
              <a:rPr lang="en-US" altLang="en-US"/>
              <a:t>Quality Management in Services</a:t>
            </a:r>
          </a:p>
          <a:p>
            <a:r>
              <a:rPr lang="en-US" altLang="en-US"/>
              <a:t>Wrap-Up: What World-Class Producers Do</a:t>
            </a:r>
          </a:p>
        </p:txBody>
      </p:sp>
    </p:spTree>
  </p:cSld>
  <p:clrMapOvr>
    <a:masterClrMapping/>
  </p:clrMapOvr>
  <p:transition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/>
              <a:t>Elements of TQM</a:t>
            </a:r>
            <a:endParaRPr lang="en-US" altLang="en-US" sz="200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Develop supplier partnerships</a:t>
            </a:r>
          </a:p>
          <a:p>
            <a:r>
              <a:rPr lang="en-US" altLang="en-US"/>
              <a:t>Customer service, distribution and installation</a:t>
            </a:r>
          </a:p>
          <a:p>
            <a:r>
              <a:rPr lang="en-US" altLang="en-US"/>
              <a:t>Building teams of empowered employees</a:t>
            </a:r>
          </a:p>
          <a:p>
            <a:r>
              <a:rPr lang="en-US" altLang="en-US"/>
              <a:t>Benchmarking and continuous improvement</a:t>
            </a:r>
          </a:p>
        </p:txBody>
      </p:sp>
    </p:spTree>
  </p:cSld>
  <p:clrMapOvr>
    <a:masterClrMapping/>
  </p:clrMapOvr>
  <p:transition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Top Management</a:t>
            </a:r>
            <a:br>
              <a:rPr lang="en-US" altLang="en-US"/>
            </a:br>
            <a:r>
              <a:rPr lang="en-US" altLang="en-US"/>
              <a:t>Commitment and Involvement</a:t>
            </a:r>
          </a:p>
        </p:txBody>
      </p:sp>
      <p:sp>
        <p:nvSpPr>
          <p:cNvPr id="22536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Support must be genuine or TQM will be seen as just another passing fad</a:t>
            </a:r>
          </a:p>
          <a:p>
            <a:r>
              <a:rPr lang="en-US" altLang="en-US"/>
              <a:t>Fundamental changes must occur in the culture of the organization</a:t>
            </a:r>
          </a:p>
          <a:p>
            <a:r>
              <a:rPr lang="en-US" altLang="en-US"/>
              <a:t>Such fundamental changes are not easy, but are impossible without top management’s commitment and involvement</a:t>
            </a:r>
          </a:p>
        </p:txBody>
      </p:sp>
    </p:spTree>
  </p:cSld>
  <p:clrMapOvr>
    <a:masterClrMapping/>
  </p:clrMapOvr>
  <p:transition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Customer Involvement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Mechanisms to involve the customer</a:t>
            </a:r>
          </a:p>
          <a:p>
            <a:pPr lvl="1"/>
            <a:r>
              <a:rPr lang="en-US" altLang="en-US"/>
              <a:t>Focus groups</a:t>
            </a:r>
          </a:p>
          <a:p>
            <a:pPr lvl="1"/>
            <a:r>
              <a:rPr lang="en-US" altLang="en-US"/>
              <a:t>Market surveys</a:t>
            </a:r>
          </a:p>
          <a:p>
            <a:pPr lvl="1"/>
            <a:r>
              <a:rPr lang="en-US" altLang="en-US"/>
              <a:t>Customer questionnaires</a:t>
            </a:r>
          </a:p>
          <a:p>
            <a:pPr lvl="1"/>
            <a:r>
              <a:rPr lang="en-US" altLang="en-US"/>
              <a:t>Market research programs</a:t>
            </a:r>
          </a:p>
          <a:p>
            <a:r>
              <a:rPr lang="en-US" altLang="en-US"/>
              <a:t>Quality Function Deployment (QFD)</a:t>
            </a:r>
          </a:p>
          <a:p>
            <a:pPr lvl="1"/>
            <a:r>
              <a:rPr lang="en-US" altLang="en-US"/>
              <a:t>Formal system for identifying customer wants</a:t>
            </a:r>
          </a:p>
          <a:p>
            <a:pPr lvl="1"/>
            <a:r>
              <a:rPr lang="en-US" altLang="en-US"/>
              <a:t>Eliminate wasteful product features and activities that do not contribute</a:t>
            </a:r>
          </a:p>
        </p:txBody>
      </p:sp>
    </p:spTree>
  </p:cSld>
  <p:clrMapOvr>
    <a:masterClrMapping/>
  </p:clrMapOvr>
  <p:transition>
    <p:zo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Designing Products for Quality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Designing for </a:t>
            </a:r>
            <a:r>
              <a:rPr lang="en-US" altLang="en-US" u="sng"/>
              <a:t>Robustness</a:t>
            </a:r>
            <a:endParaRPr lang="en-US" altLang="en-US"/>
          </a:p>
          <a:p>
            <a:pPr lvl="1">
              <a:buFont typeface="Monotype Sorts" pitchFamily="2" charset="2"/>
              <a:buNone/>
            </a:pPr>
            <a:r>
              <a:rPr lang="en-US" altLang="en-US"/>
              <a:t>		Product will perform as intended even if 		undesirable conditions occur in production or in 	field.</a:t>
            </a:r>
          </a:p>
          <a:p>
            <a:r>
              <a:rPr lang="en-US" altLang="en-US"/>
              <a:t>Designing for </a:t>
            </a:r>
            <a:r>
              <a:rPr lang="en-US" altLang="en-US" u="sng"/>
              <a:t>Manufacturability</a:t>
            </a:r>
            <a:r>
              <a:rPr lang="en-US" altLang="en-US"/>
              <a:t> (DFM)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		Products typically have fewer parts and can be 	assembled quickly, easily, and error-free.</a:t>
            </a:r>
          </a:p>
          <a:p>
            <a:r>
              <a:rPr lang="en-US" altLang="en-US"/>
              <a:t>Designing for </a:t>
            </a:r>
            <a:r>
              <a:rPr lang="en-US" altLang="en-US" u="sng"/>
              <a:t>Reliability</a:t>
            </a:r>
            <a:endParaRPr lang="en-US" altLang="en-US"/>
          </a:p>
          <a:p>
            <a:pPr>
              <a:buFont typeface="Monotype Sorts" pitchFamily="2" charset="2"/>
              <a:buNone/>
            </a:pPr>
            <a:r>
              <a:rPr lang="en-US" altLang="en-US"/>
              <a:t>		Manufacturing parts to closer tolerances.  		Redundant components where necessary.</a:t>
            </a:r>
          </a:p>
        </p:txBody>
      </p:sp>
    </p:spTree>
  </p:cSld>
  <p:clrMapOvr>
    <a:masterClrMapping/>
  </p:clrMapOvr>
  <p:transition>
    <p:zo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Designing and Controlling</a:t>
            </a:r>
            <a:br>
              <a:rPr lang="en-US" altLang="en-US"/>
            </a:br>
            <a:r>
              <a:rPr lang="en-US" altLang="en-US"/>
              <a:t>Production Processes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The responsibility of producing products of high quality rests with the workers producing the product</a:t>
            </a:r>
          </a:p>
          <a:p>
            <a:r>
              <a:rPr lang="en-US" altLang="en-US"/>
              <a:t>Two types of factors introduce variation in production processes</a:t>
            </a:r>
          </a:p>
          <a:p>
            <a:pPr lvl="1"/>
            <a:r>
              <a:rPr lang="en-US" altLang="en-US"/>
              <a:t>Controllable factors - can be reduced by workers and management</a:t>
            </a:r>
          </a:p>
          <a:p>
            <a:pPr lvl="1"/>
            <a:r>
              <a:rPr lang="en-US" altLang="en-US"/>
              <a:t>Uncontrollable factors - reduced only by redesigning or replacing existing processes</a:t>
            </a:r>
          </a:p>
        </p:txBody>
      </p:sp>
    </p:spTree>
  </p:cSld>
  <p:clrMapOvr>
    <a:masterClrMapping/>
  </p:clrMapOvr>
  <p:transition>
    <p:zo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Process Capability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8229600" cy="4800600"/>
          </a:xfrm>
        </p:spPr>
        <p:txBody>
          <a:bodyPr/>
          <a:lstStyle/>
          <a:p>
            <a:endParaRPr lang="en-US" altLang="en-US" u="sng"/>
          </a:p>
          <a:p>
            <a:r>
              <a:rPr lang="en-US" altLang="en-US" u="sng"/>
              <a:t>Process capability</a:t>
            </a:r>
            <a:r>
              <a:rPr lang="en-US" altLang="en-US"/>
              <a:t> is a production process’ ability to produce products within the desired expectations of customers.</a:t>
            </a:r>
          </a:p>
          <a:p>
            <a:r>
              <a:rPr lang="en-US" altLang="en-US"/>
              <a:t>The </a:t>
            </a:r>
            <a:r>
              <a:rPr lang="en-US" altLang="en-US" u="sng"/>
              <a:t>process capability index</a:t>
            </a:r>
            <a:r>
              <a:rPr lang="en-US" altLang="en-US"/>
              <a:t> (PCI) is a way of measuring that ability.</a:t>
            </a:r>
          </a:p>
        </p:txBody>
      </p:sp>
    </p:spTree>
  </p:cSld>
  <p:clrMapOvr>
    <a:masterClrMapping/>
  </p:clrMapOvr>
  <p:transition>
    <p:zoom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Process Capability Index (PCI)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en-US"/>
              <a:t>			      PCI  =  (UL - LL) / (6</a:t>
            </a:r>
            <a:r>
              <a:rPr lang="en-US" altLang="en-US">
                <a:latin typeface="Symbol" panose="05050102010706020507" pitchFamily="18" charset="2"/>
              </a:rPr>
              <a:t>s</a:t>
            </a:r>
            <a:r>
              <a:rPr lang="en-US" altLang="en-US"/>
              <a:t>)</a:t>
            </a:r>
          </a:p>
          <a:p>
            <a:pPr>
              <a:buFont typeface="Monotype Sorts" pitchFamily="2" charset="2"/>
              <a:buNone/>
            </a:pPr>
            <a:r>
              <a:rPr lang="en-US" altLang="en-US" sz="800"/>
              <a:t>	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		UL  =  allowed upper limit of the product 			 characteristic, based on customer expect.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		LL  =  allowed lower limit of the product 			 characteristic, based on customer expect.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		  </a:t>
            </a:r>
            <a:r>
              <a:rPr lang="en-US" altLang="en-US">
                <a:latin typeface="Symbol" panose="05050102010706020507" pitchFamily="18" charset="2"/>
              </a:rPr>
              <a:t>s </a:t>
            </a:r>
            <a:r>
              <a:rPr lang="en-US" altLang="en-US"/>
              <a:t> =  standard deviation of the product 			 characteristic from the production process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 PCI </a:t>
            </a:r>
            <a:r>
              <a:rPr lang="en-US" altLang="en-US" u="sng"/>
              <a:t>&gt;</a:t>
            </a:r>
            <a:r>
              <a:rPr lang="en-US" altLang="en-US"/>
              <a:t> 1.00   Process is capable of meeting customer 		 expectations.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 PCI &lt; 1.00   Process is not capable.</a:t>
            </a:r>
          </a:p>
        </p:txBody>
      </p:sp>
    </p:spTree>
  </p:cSld>
  <p:clrMapOvr>
    <a:masterClrMapping/>
  </p:clrMapOvr>
  <p:transition>
    <p:zoom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Example: Process Capability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en-US"/>
              <a:t>		In order for a certain molded part to be considered acceptable, the molding process must be conducted within a limited range of temperature.  The lower limit is 455</a:t>
            </a:r>
            <a:r>
              <a:rPr lang="en-US" altLang="en-US" baseline="30000"/>
              <a:t>o </a:t>
            </a:r>
            <a:r>
              <a:rPr lang="en-US" altLang="en-US"/>
              <a:t>and the upper limit is 465</a:t>
            </a:r>
            <a:r>
              <a:rPr lang="en-US" altLang="en-US" baseline="30000"/>
              <a:t>o</a:t>
            </a:r>
            <a:r>
              <a:rPr lang="en-US" altLang="en-US"/>
              <a:t>.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		Three molding machines 	being considered are A, B, and C with standard deviations of </a:t>
            </a:r>
            <a:r>
              <a:rPr lang="en-US" altLang="en-US">
                <a:latin typeface="Symbol" panose="05050102010706020507" pitchFamily="18" charset="2"/>
              </a:rPr>
              <a:t>s</a:t>
            </a:r>
            <a:r>
              <a:rPr lang="en-US" altLang="en-US" baseline="-25000"/>
              <a:t>A</a:t>
            </a:r>
            <a:r>
              <a:rPr lang="en-US" altLang="en-US"/>
              <a:t> = 2.50, </a:t>
            </a:r>
            <a:r>
              <a:rPr lang="en-US" altLang="en-US">
                <a:latin typeface="Symbol" panose="05050102010706020507" pitchFamily="18" charset="2"/>
              </a:rPr>
              <a:t>s</a:t>
            </a:r>
            <a:r>
              <a:rPr lang="en-US" altLang="en-US" baseline="-25000"/>
              <a:t>B</a:t>
            </a:r>
            <a:r>
              <a:rPr lang="en-US" altLang="en-US"/>
              <a:t> = 1.25, and </a:t>
            </a:r>
            <a:r>
              <a:rPr lang="en-US" altLang="en-US">
                <a:latin typeface="Symbol" panose="05050102010706020507" pitchFamily="18" charset="2"/>
              </a:rPr>
              <a:t>s</a:t>
            </a:r>
            <a:r>
              <a:rPr lang="en-US" altLang="en-US" baseline="-25000"/>
              <a:t>C</a:t>
            </a:r>
            <a:r>
              <a:rPr lang="en-US" altLang="en-US"/>
              <a:t> = 1.75.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		Which of these machines are capable of producing the part in accordance with the temperature requirements?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		</a:t>
            </a:r>
          </a:p>
        </p:txBody>
      </p:sp>
    </p:spTree>
  </p:cSld>
  <p:clrMapOvr>
    <a:masterClrMapping/>
  </p:clrMapOvr>
  <p:transition>
    <p:zoom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Example: Process Capability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en-US"/>
              <a:t>	   PCI</a:t>
            </a:r>
            <a:r>
              <a:rPr lang="en-US" altLang="en-US" baseline="-25000"/>
              <a:t>A</a:t>
            </a:r>
            <a:r>
              <a:rPr lang="en-US" altLang="en-US"/>
              <a:t> = (465 - 455) / (6(2.50)) = 10/15 = 0.67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	   PCI</a:t>
            </a:r>
            <a:r>
              <a:rPr lang="en-US" altLang="en-US" baseline="-25000"/>
              <a:t>B</a:t>
            </a:r>
            <a:r>
              <a:rPr lang="en-US" altLang="en-US"/>
              <a:t> = (465 - 455) / (6(1.25)) = 10/15 = 1.33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	   PCI</a:t>
            </a:r>
            <a:r>
              <a:rPr lang="en-US" altLang="en-US" baseline="-25000"/>
              <a:t>C</a:t>
            </a:r>
            <a:r>
              <a:rPr lang="en-US" altLang="en-US"/>
              <a:t> = (465 - 455) / (6(1.75)) = 10/15 = 0.95</a:t>
            </a:r>
          </a:p>
          <a:p>
            <a:pPr>
              <a:buFont typeface="Monotype Sorts" pitchFamily="2" charset="2"/>
              <a:buNone/>
            </a:pPr>
            <a:endParaRPr lang="en-US" altLang="en-US"/>
          </a:p>
          <a:p>
            <a:pPr>
              <a:buFont typeface="Monotype Sorts" pitchFamily="2" charset="2"/>
              <a:buNone/>
            </a:pPr>
            <a:r>
              <a:rPr lang="en-US" altLang="en-US"/>
              <a:t>	Machine A is not capable, with a PCI below 1.00.  Machine C falls slightly short of being capable.  Machine B is capable of producing within specifications. </a:t>
            </a:r>
          </a:p>
        </p:txBody>
      </p:sp>
    </p:spTree>
  </p:cSld>
  <p:clrMapOvr>
    <a:masterClrMapping/>
  </p:clrMapOvr>
  <p:transition>
    <p:zoom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Developing Supplier Partnerships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  <a:p>
            <a:r>
              <a:rPr lang="en-US" altLang="en-US"/>
              <a:t>Supplier becomes part of the customer’s TQM program</a:t>
            </a:r>
          </a:p>
          <a:p>
            <a:r>
              <a:rPr lang="en-US" altLang="en-US"/>
              <a:t>The relationship between the supplier and the customer becomes long-lasting and durable</a:t>
            </a:r>
          </a:p>
        </p:txBody>
      </p:sp>
    </p:spTree>
  </p:cSld>
  <p:clrMapOvr>
    <a:masterClrMapping/>
  </p:clrMapOvr>
  <p:transition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What is Quality?</a:t>
            </a:r>
          </a:p>
        </p:txBody>
      </p:sp>
      <p:sp>
        <p:nvSpPr>
          <p:cNvPr id="3891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en-US"/>
              <a:t>	</a:t>
            </a:r>
          </a:p>
          <a:p>
            <a:pPr>
              <a:buFont typeface="Monotype Sorts" pitchFamily="2" charset="2"/>
              <a:buNone/>
            </a:pPr>
            <a:endParaRPr lang="en-US" altLang="en-US"/>
          </a:p>
          <a:p>
            <a:pPr>
              <a:buFont typeface="Monotype Sorts" pitchFamily="2" charset="2"/>
              <a:buNone/>
            </a:pPr>
            <a:r>
              <a:rPr lang="en-US" altLang="en-US"/>
              <a:t>		“</a:t>
            </a:r>
            <a:r>
              <a:rPr lang="en-US" altLang="en-US" i="1"/>
              <a:t>The quality of a product or service is a customer’s perception of the degree to which the product or service meets his or her expectations.”</a:t>
            </a:r>
            <a:endParaRPr lang="en-US" altLang="en-US"/>
          </a:p>
        </p:txBody>
      </p:sp>
    </p:spTree>
  </p:cSld>
  <p:clrMapOvr>
    <a:masterClrMapping/>
  </p:clrMapOvr>
  <p:transition>
    <p:zoom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/>
              <a:t>Customer Service, Distribution, and Installation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Packaging, shipping, and installation must be included in TQM.</a:t>
            </a:r>
          </a:p>
          <a:p>
            <a:r>
              <a:rPr lang="en-US" altLang="en-US"/>
              <a:t>Warehousing, marketing, and the distribution function must be committed to perfect quality.</a:t>
            </a:r>
          </a:p>
          <a:p>
            <a:r>
              <a:rPr lang="en-US" altLang="en-US"/>
              <a:t>Contact between the customers and the firm’s product must be planned and managed to provide satisfied customers.</a:t>
            </a:r>
          </a:p>
        </p:txBody>
      </p:sp>
    </p:spTree>
  </p:cSld>
  <p:clrMapOvr>
    <a:masterClrMapping/>
  </p:clrMapOvr>
  <p:transition>
    <p:zoom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/>
              <a:t>Building Teams of Empowered Employees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en-US" b="1"/>
              <a:t>Employee training programs</a:t>
            </a:r>
            <a:endParaRPr lang="en-US" altLang="en-US"/>
          </a:p>
          <a:p>
            <a:pPr lvl="1"/>
            <a:r>
              <a:rPr lang="en-US" altLang="en-US"/>
              <a:t>Employees at all levels are trained in quality.</a:t>
            </a:r>
          </a:p>
          <a:p>
            <a:r>
              <a:rPr lang="en-US" altLang="en-US" b="1"/>
              <a:t>Works teams and empowerment</a:t>
            </a:r>
            <a:endParaRPr lang="en-US" altLang="en-US"/>
          </a:p>
          <a:p>
            <a:pPr lvl="1"/>
            <a:r>
              <a:rPr lang="en-US" altLang="en-US"/>
              <a:t>Workers are given the authority to act.</a:t>
            </a:r>
          </a:p>
          <a:p>
            <a:r>
              <a:rPr lang="en-US" altLang="en-US" b="1"/>
              <a:t>Quality at the source</a:t>
            </a:r>
            <a:endParaRPr lang="en-US" altLang="en-US"/>
          </a:p>
          <a:p>
            <a:pPr lvl="1"/>
            <a:r>
              <a:rPr lang="en-US" altLang="en-US"/>
              <a:t>Workers are responsible for their own work.</a:t>
            </a:r>
          </a:p>
          <a:p>
            <a:r>
              <a:rPr lang="en-US" altLang="en-US" b="1"/>
              <a:t>Quality circles</a:t>
            </a:r>
          </a:p>
          <a:p>
            <a:pPr lvl="1"/>
            <a:r>
              <a:rPr lang="en-US" altLang="en-US"/>
              <a:t>Small groups of employees who analyze and 	solve quality problems and implement 		improvement programs.</a:t>
            </a:r>
          </a:p>
        </p:txBody>
      </p:sp>
    </p:spTree>
  </p:cSld>
  <p:clrMapOvr>
    <a:masterClrMapping/>
  </p:clrMapOvr>
  <p:transition>
    <p:zoom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/>
              <a:t>Benchmarking and Continuous Improvement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en-US" b="1"/>
              <a:t>Benchmarking</a:t>
            </a:r>
            <a:endParaRPr lang="en-US" altLang="en-US"/>
          </a:p>
          <a:p>
            <a:pPr lvl="1"/>
            <a:r>
              <a:rPr lang="en-US" altLang="en-US"/>
              <a:t>The practice of establishing internal standards of performance by looking to how world-class companies run their businesses</a:t>
            </a:r>
          </a:p>
          <a:p>
            <a:r>
              <a:rPr lang="en-US" altLang="en-US" b="1"/>
              <a:t>Continuous Improvement</a:t>
            </a:r>
            <a:endParaRPr lang="en-US" altLang="en-US"/>
          </a:p>
          <a:p>
            <a:pPr lvl="1"/>
            <a:r>
              <a:rPr lang="en-US" altLang="en-US"/>
              <a:t>The company makes small incremental improvements toward excellence on a continual basis</a:t>
            </a:r>
          </a:p>
        </p:txBody>
      </p:sp>
    </p:spTree>
  </p:cSld>
  <p:clrMapOvr>
    <a:masterClrMapping/>
  </p:clrMapOvr>
  <p:transition>
    <p:zoom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TQM in Services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Since many services are intangible, it is difficult to determine their quality</a:t>
            </a:r>
          </a:p>
          <a:p>
            <a:r>
              <a:rPr lang="en-US" altLang="en-US"/>
              <a:t>Customers set their own standards for services</a:t>
            </a:r>
          </a:p>
          <a:p>
            <a:r>
              <a:rPr lang="en-US" altLang="en-US"/>
              <a:t>Perceived quality of service affected by the surroundings</a:t>
            </a:r>
          </a:p>
          <a:p>
            <a:r>
              <a:rPr lang="en-US" altLang="en-US"/>
              <a:t>Performance of service employees determines in large part the quality of the services</a:t>
            </a:r>
          </a:p>
        </p:txBody>
      </p:sp>
    </p:spTree>
  </p:cSld>
  <p:clrMapOvr>
    <a:masterClrMapping/>
  </p:clrMapOvr>
  <p:transition>
    <p:zoom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Wrap-Up: World-Class Practice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Quality begins when business strategy is formulated</a:t>
            </a:r>
          </a:p>
          <a:p>
            <a:r>
              <a:rPr lang="en-US" altLang="en-US"/>
              <a:t>Quality is the weapon of choice to capture global markets</a:t>
            </a:r>
          </a:p>
          <a:p>
            <a:r>
              <a:rPr lang="en-US" altLang="en-US"/>
              <a:t>Quality drives the productivity machine</a:t>
            </a:r>
          </a:p>
          <a:p>
            <a:r>
              <a:rPr lang="en-US" altLang="en-US"/>
              <a:t>Not depending on inspection to catch defects; concentrating on doing things right the first time</a:t>
            </a:r>
          </a:p>
          <a:p>
            <a:r>
              <a:rPr lang="en-US" altLang="en-US"/>
              <a:t>Committing tremendous resources to put in place TQM programs aimed at continuous improvement</a:t>
            </a:r>
          </a:p>
        </p:txBody>
      </p:sp>
    </p:spTree>
  </p:cSld>
  <p:clrMapOvr>
    <a:masterClrMapping/>
  </p:clrMapOvr>
  <p:transition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Nature of Quality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  <a:p>
            <a:endParaRPr lang="en-US" altLang="en-US"/>
          </a:p>
          <a:p>
            <a:r>
              <a:rPr lang="en-US" altLang="en-US"/>
              <a:t>Dimensions of Quality</a:t>
            </a:r>
          </a:p>
          <a:p>
            <a:r>
              <a:rPr lang="en-US" altLang="en-US"/>
              <a:t>Determinants of Quality</a:t>
            </a:r>
          </a:p>
          <a:p>
            <a:r>
              <a:rPr lang="en-US" altLang="en-US"/>
              <a:t>Costs of Quality</a:t>
            </a:r>
          </a:p>
        </p:txBody>
      </p:sp>
    </p:spTree>
  </p:cSld>
  <p:clrMapOvr>
    <a:masterClrMapping/>
  </p:clrMapOvr>
  <p:transition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Best-In-Class and World-Class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Customers’ expectations of quality are not the same for different </a:t>
            </a:r>
            <a:r>
              <a:rPr lang="en-US" altLang="en-US" u="sng"/>
              <a:t>classes</a:t>
            </a:r>
            <a:r>
              <a:rPr lang="en-US" altLang="en-US"/>
              <a:t> of products or services.</a:t>
            </a:r>
          </a:p>
          <a:p>
            <a:r>
              <a:rPr lang="en-US" altLang="en-US" u="sng"/>
              <a:t>Best-in-class quality</a:t>
            </a:r>
            <a:r>
              <a:rPr lang="en-US" altLang="en-US"/>
              <a:t> means being the best product or service in a particular class of products or services.</a:t>
            </a:r>
          </a:p>
          <a:p>
            <a:r>
              <a:rPr lang="en-US" altLang="en-US"/>
              <a:t>Being a </a:t>
            </a:r>
            <a:r>
              <a:rPr lang="en-US" altLang="en-US" u="sng"/>
              <a:t>world-class company</a:t>
            </a:r>
            <a:r>
              <a:rPr lang="en-US" altLang="en-US"/>
              <a:t> means that each of its products and services are considered best-in-class by its customers.</a:t>
            </a:r>
          </a:p>
        </p:txBody>
      </p:sp>
    </p:spTree>
  </p:cSld>
  <p:clrMapOvr>
    <a:masterClrMapping/>
  </p:clrMapOvr>
  <p:transition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Some Dimensions of Product Quality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Performance</a:t>
            </a:r>
          </a:p>
          <a:p>
            <a:r>
              <a:rPr lang="en-US" altLang="en-US"/>
              <a:t>Features</a:t>
            </a:r>
          </a:p>
          <a:p>
            <a:r>
              <a:rPr lang="en-US" altLang="en-US"/>
              <a:t>Reliability</a:t>
            </a:r>
          </a:p>
          <a:p>
            <a:r>
              <a:rPr lang="en-US" altLang="en-US"/>
              <a:t>Serviceability</a:t>
            </a:r>
          </a:p>
          <a:p>
            <a:r>
              <a:rPr lang="en-US" altLang="en-US"/>
              <a:t>Durability</a:t>
            </a:r>
          </a:p>
          <a:p>
            <a:r>
              <a:rPr lang="en-US" altLang="en-US"/>
              <a:t>Appearance</a:t>
            </a:r>
          </a:p>
          <a:p>
            <a:r>
              <a:rPr lang="en-US" altLang="en-US"/>
              <a:t>Customer service</a:t>
            </a:r>
          </a:p>
          <a:p>
            <a:r>
              <a:rPr lang="en-US" altLang="en-US"/>
              <a:t>Safety</a:t>
            </a:r>
          </a:p>
        </p:txBody>
      </p:sp>
    </p:spTree>
  </p:cSld>
  <p:clrMapOvr>
    <a:masterClrMapping/>
  </p:clrMapOvr>
  <p:transition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Determinants of Quality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  <a:p>
            <a:r>
              <a:rPr lang="en-US" altLang="en-US"/>
              <a:t>Quality of design</a:t>
            </a:r>
          </a:p>
          <a:p>
            <a:r>
              <a:rPr lang="en-US" altLang="en-US"/>
              <a:t>Quality capability of production processes</a:t>
            </a:r>
          </a:p>
          <a:p>
            <a:r>
              <a:rPr lang="en-US" altLang="en-US"/>
              <a:t>Quality of conformance</a:t>
            </a:r>
          </a:p>
          <a:p>
            <a:r>
              <a:rPr lang="en-US" altLang="en-US"/>
              <a:t>Quality of customer service</a:t>
            </a:r>
          </a:p>
          <a:p>
            <a:r>
              <a:rPr lang="en-US" altLang="en-US"/>
              <a:t>Organizational quality culture</a:t>
            </a:r>
          </a:p>
        </p:txBody>
      </p:sp>
    </p:spTree>
  </p:cSld>
  <p:clrMapOvr>
    <a:masterClrMapping/>
  </p:clrMapOvr>
  <p:transition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/>
              <a:t>Costs of Quality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en-US" b="1"/>
              <a:t>Scrap and rework</a:t>
            </a:r>
            <a:endParaRPr lang="en-US" altLang="en-US"/>
          </a:p>
          <a:p>
            <a:pPr lvl="1"/>
            <a:r>
              <a:rPr lang="en-US" altLang="en-US"/>
              <a:t>rescheduling, repairing, retesting ....</a:t>
            </a:r>
          </a:p>
          <a:p>
            <a:r>
              <a:rPr lang="en-US" altLang="en-US" b="1"/>
              <a:t>Defective products in the hands of the customer</a:t>
            </a:r>
            <a:endParaRPr lang="en-US" altLang="en-US"/>
          </a:p>
          <a:p>
            <a:pPr lvl="1"/>
            <a:r>
              <a:rPr lang="en-US" altLang="en-US"/>
              <a:t>recalls, warranty claims, law suits, lost business ....</a:t>
            </a:r>
          </a:p>
          <a:p>
            <a:r>
              <a:rPr lang="en-US" altLang="en-US" b="1"/>
              <a:t>Detecting defects</a:t>
            </a:r>
            <a:endParaRPr lang="en-US" altLang="en-US"/>
          </a:p>
          <a:p>
            <a:pPr lvl="1"/>
            <a:r>
              <a:rPr lang="en-US" altLang="en-US"/>
              <a:t>inspection, testing ….</a:t>
            </a:r>
          </a:p>
          <a:p>
            <a:r>
              <a:rPr lang="en-US" altLang="en-US" b="1"/>
              <a:t>Preventing defects</a:t>
            </a:r>
          </a:p>
          <a:p>
            <a:pPr lvl="1"/>
            <a:r>
              <a:rPr lang="en-US" altLang="en-US"/>
              <a:t>training, product/process redesign ….</a:t>
            </a:r>
          </a:p>
        </p:txBody>
      </p:sp>
    </p:spTree>
  </p:cSld>
  <p:clrMapOvr>
    <a:masterClrMapping/>
  </p:clrMapOvr>
  <p:transition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/>
              <a:t>Modern Quality Management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/>
          </a:p>
          <a:p>
            <a:endParaRPr lang="en-US" altLang="en-US"/>
          </a:p>
          <a:p>
            <a:r>
              <a:rPr lang="en-US" altLang="en-US"/>
              <a:t>Quality Gurus</a:t>
            </a:r>
          </a:p>
          <a:p>
            <a:r>
              <a:rPr lang="en-US" altLang="en-US"/>
              <a:t>Quality Drives the Productivity Machine</a:t>
            </a:r>
          </a:p>
          <a:p>
            <a:r>
              <a:rPr lang="en-US" altLang="en-US"/>
              <a:t>Other Aspects of the Quality Picture</a:t>
            </a:r>
          </a:p>
        </p:txBody>
      </p:sp>
    </p:spTree>
  </p:cSld>
  <p:clrMapOvr>
    <a:masterClrMapping/>
  </p:clrMapOvr>
  <p:transition>
    <p:zoom/>
  </p:transition>
</p:sld>
</file>

<file path=ppt/theme/theme1.xml><?xml version="1.0" encoding="utf-8"?>
<a:theme xmlns:a="http://schemas.openxmlformats.org/drawingml/2006/main" name="POM8ch01">
  <a:themeElements>
    <a:clrScheme name="">
      <a:dk1>
        <a:srgbClr val="000020"/>
      </a:dk1>
      <a:lt1>
        <a:srgbClr val="E0E0E0"/>
      </a:lt1>
      <a:dk2>
        <a:srgbClr val="000066"/>
      </a:dk2>
      <a:lt2>
        <a:srgbClr val="00CECE"/>
      </a:lt2>
      <a:accent1>
        <a:srgbClr val="A0A0A0"/>
      </a:accent1>
      <a:accent2>
        <a:srgbClr val="FF8000"/>
      </a:accent2>
      <a:accent3>
        <a:srgbClr val="AAAAB8"/>
      </a:accent3>
      <a:accent4>
        <a:srgbClr val="BFBFBF"/>
      </a:accent4>
      <a:accent5>
        <a:srgbClr val="CDCDCD"/>
      </a:accent5>
      <a:accent6>
        <a:srgbClr val="E77300"/>
      </a:accent6>
      <a:hlink>
        <a:srgbClr val="C000C0"/>
      </a:hlink>
      <a:folHlink>
        <a:srgbClr val="8080FF"/>
      </a:folHlink>
    </a:clrScheme>
    <a:fontScheme name="POM8ch0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POM8ch0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M8ch0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M8ch0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M8ch0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M8ch0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M8ch0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M8ch0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C:\SLIDES\POM8ppt\POM8ch01.ppt</Template>
  <TotalTime>1472330663</TotalTime>
  <Pages>31</Pages>
  <Words>1006</Words>
  <Application>Microsoft Office PowerPoint</Application>
  <PresentationFormat>On-screen Show (4:3)</PresentationFormat>
  <Paragraphs>214</Paragraphs>
  <Slides>34</Slides>
  <Notes>34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0" baseType="lpstr">
      <vt:lpstr>Times New Roman</vt:lpstr>
      <vt:lpstr>Monotype Sorts</vt:lpstr>
      <vt:lpstr>Arial</vt:lpstr>
      <vt:lpstr>Symbol</vt:lpstr>
      <vt:lpstr>POM8ch01</vt:lpstr>
      <vt:lpstr>Microsoft Clip Gallery</vt:lpstr>
      <vt:lpstr>Chapter 17</vt:lpstr>
      <vt:lpstr>Overview</vt:lpstr>
      <vt:lpstr>What is Quality?</vt:lpstr>
      <vt:lpstr>Nature of Quality</vt:lpstr>
      <vt:lpstr>Best-In-Class and World-Class</vt:lpstr>
      <vt:lpstr>Some Dimensions of Product Quality</vt:lpstr>
      <vt:lpstr>Determinants of Quality</vt:lpstr>
      <vt:lpstr>Costs of Quality</vt:lpstr>
      <vt:lpstr>Modern Quality Management</vt:lpstr>
      <vt:lpstr>Quality Gurus</vt:lpstr>
      <vt:lpstr>Gurus (continued)</vt:lpstr>
      <vt:lpstr>Quality Drives the Productivity Machine</vt:lpstr>
      <vt:lpstr>Other Aspects of the Quality Picture</vt:lpstr>
      <vt:lpstr>JIT Manufacturing</vt:lpstr>
      <vt:lpstr>Emerging Quality Standards</vt:lpstr>
      <vt:lpstr>Malcolm Baldrige National Quality Award </vt:lpstr>
      <vt:lpstr>The Deming Prize</vt:lpstr>
      <vt:lpstr>ISO 9000 Standards</vt:lpstr>
      <vt:lpstr>Elements of TQM</vt:lpstr>
      <vt:lpstr>Elements of TQM</vt:lpstr>
      <vt:lpstr>Top Management Commitment and Involvement</vt:lpstr>
      <vt:lpstr>Customer Involvement</vt:lpstr>
      <vt:lpstr>Designing Products for Quality</vt:lpstr>
      <vt:lpstr>Designing and Controlling Production Processes</vt:lpstr>
      <vt:lpstr>Process Capability</vt:lpstr>
      <vt:lpstr>Process Capability Index (PCI)</vt:lpstr>
      <vt:lpstr>Example: Process Capability</vt:lpstr>
      <vt:lpstr>Example: Process Capability</vt:lpstr>
      <vt:lpstr>Developing Supplier Partnerships</vt:lpstr>
      <vt:lpstr>Customer Service, Distribution, and Installation</vt:lpstr>
      <vt:lpstr>Building Teams of Empowered Employees</vt:lpstr>
      <vt:lpstr>Benchmarking and Continuous Improvement</vt:lpstr>
      <vt:lpstr>TQM in Services</vt:lpstr>
      <vt:lpstr>Wrap-Up: World-Class Practice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Total Quality Management</dc:title>
  <dc:subject/>
  <dc:creator>Mick Peters</dc:creator>
  <cp:keywords/>
  <dc:description>Chapter 17 of Gaither</dc:description>
  <cp:lastModifiedBy>AQSA SIDDIQ</cp:lastModifiedBy>
  <cp:revision>30</cp:revision>
  <cp:lastPrinted>1998-11-12T01:47:52Z</cp:lastPrinted>
  <dcterms:created xsi:type="dcterms:W3CDTF">1995-12-14T14:31:32Z</dcterms:created>
  <dcterms:modified xsi:type="dcterms:W3CDTF">2020-04-07T18:42:11Z</dcterms:modified>
</cp:coreProperties>
</file>